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819" r:id="rId3"/>
    <p:sldId id="681" r:id="rId4"/>
    <p:sldId id="788" r:id="rId5"/>
    <p:sldId id="682" r:id="rId6"/>
    <p:sldId id="685" r:id="rId7"/>
    <p:sldId id="706" r:id="rId8"/>
    <p:sldId id="716" r:id="rId9"/>
    <p:sldId id="750" r:id="rId10"/>
    <p:sldId id="780" r:id="rId11"/>
    <p:sldId id="715" r:id="rId12"/>
    <p:sldId id="770" r:id="rId13"/>
    <p:sldId id="781" r:id="rId14"/>
    <p:sldId id="772" r:id="rId15"/>
    <p:sldId id="777" r:id="rId16"/>
    <p:sldId id="820" r:id="rId17"/>
    <p:sldId id="774" r:id="rId18"/>
    <p:sldId id="803" r:id="rId19"/>
    <p:sldId id="804" r:id="rId20"/>
    <p:sldId id="818" r:id="rId21"/>
    <p:sldId id="779" r:id="rId22"/>
    <p:sldId id="782" r:id="rId23"/>
    <p:sldId id="801" r:id="rId24"/>
    <p:sldId id="722" r:id="rId25"/>
    <p:sldId id="790" r:id="rId26"/>
    <p:sldId id="805" r:id="rId27"/>
    <p:sldId id="806" r:id="rId28"/>
    <p:sldId id="807" r:id="rId29"/>
    <p:sldId id="792" r:id="rId30"/>
    <p:sldId id="793" r:id="rId31"/>
    <p:sldId id="823" r:id="rId32"/>
    <p:sldId id="824" r:id="rId33"/>
    <p:sldId id="821" r:id="rId34"/>
    <p:sldId id="802" r:id="rId35"/>
    <p:sldId id="808" r:id="rId36"/>
    <p:sldId id="825" r:id="rId37"/>
    <p:sldId id="809" r:id="rId38"/>
    <p:sldId id="822" r:id="rId39"/>
    <p:sldId id="810" r:id="rId40"/>
    <p:sldId id="830" r:id="rId41"/>
    <p:sldId id="831" r:id="rId42"/>
    <p:sldId id="832" r:id="rId43"/>
    <p:sldId id="833" r:id="rId44"/>
    <p:sldId id="812" r:id="rId45"/>
    <p:sldId id="811" r:id="rId46"/>
    <p:sldId id="813" r:id="rId47"/>
    <p:sldId id="827" r:id="rId48"/>
    <p:sldId id="826" r:id="rId49"/>
    <p:sldId id="828" r:id="rId50"/>
    <p:sldId id="829" r:id="rId51"/>
    <p:sldId id="574" r:id="rId52"/>
    <p:sldId id="739" r:id="rId53"/>
    <p:sldId id="814" r:id="rId54"/>
    <p:sldId id="815" r:id="rId55"/>
    <p:sldId id="816" r:id="rId56"/>
    <p:sldId id="817" r:id="rId57"/>
    <p:sldId id="416" r:id="rId58"/>
    <p:sldId id="768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entury" panose="02040604050505020304" pitchFamily="18" charset="0"/>
      <p:regular r:id="rId65"/>
    </p:embeddedFont>
    <p:embeddedFont>
      <p:font typeface="Calibri Light" panose="020F0302020204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B"/>
    <a:srgbClr val="FF5050"/>
    <a:srgbClr val="B3B3B3"/>
    <a:srgbClr val="FFFFFF"/>
    <a:srgbClr val="0BEBDE"/>
    <a:srgbClr val="FF754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 autoAdjust="0"/>
    <p:restoredTop sz="81182" autoAdjust="0"/>
  </p:normalViewPr>
  <p:slideViewPr>
    <p:cSldViewPr snapToGrid="0">
      <p:cViewPr varScale="1">
        <p:scale>
          <a:sx n="78" d="100"/>
          <a:sy n="78" d="100"/>
        </p:scale>
        <p:origin x="1044" y="5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3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7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datacite.org/dois/10.3886/E110681V1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pi.datacite.org/dois/10.3886/E110681V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3652080" TargetMode="Externa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Consuming Transparency: View from the Journal Side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9"/>
            <a:ext cx="9144000" cy="910354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794" y="5741128"/>
            <a:ext cx="9507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opinions expressed in this presentation are solely the authors, and do not represent the views of the U.S. Census Bureau, the American Economic Association, the National Academies of Sciences, </a:t>
            </a:r>
            <a:br>
              <a:rPr lang="en-US" sz="1600" dirty="0"/>
            </a:br>
            <a:r>
              <a:rPr lang="en-US" sz="1600" dirty="0"/>
              <a:t>or any of the funding agencies.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762000"/>
            <a:ext cx="7717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Evolving Journal and Data Infrastructure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citation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Currently:</a:t>
            </a:r>
          </a:p>
          <a:p>
            <a:pPr lvl="1"/>
            <a:r>
              <a:rPr lang="en-US" dirty="0" smtClean="0"/>
              <a:t>Manual linking of data and publications</a:t>
            </a:r>
          </a:p>
          <a:p>
            <a:pPr lvl="1"/>
            <a:r>
              <a:rPr lang="en-US" dirty="0" smtClean="0"/>
              <a:t>Few citations of data</a:t>
            </a:r>
          </a:p>
          <a:p>
            <a:r>
              <a:rPr lang="en-US" dirty="0" smtClean="0"/>
              <a:t>True for most journals, and most data archives</a:t>
            </a:r>
          </a:p>
          <a:p>
            <a:pPr lvl="1"/>
            <a:r>
              <a:rPr lang="en-US" dirty="0" smtClean="0"/>
              <a:t>ICPSR (manual linking to articles)</a:t>
            </a:r>
          </a:p>
          <a:p>
            <a:pPr lvl="1"/>
            <a:r>
              <a:rPr lang="en-US" dirty="0" err="1" smtClean="0"/>
              <a:t>RePEc</a:t>
            </a:r>
            <a:r>
              <a:rPr lang="en-US" dirty="0" smtClean="0"/>
              <a:t> (no linkage possible)</a:t>
            </a:r>
          </a:p>
          <a:p>
            <a:r>
              <a:rPr lang="en-US" dirty="0" smtClean="0"/>
              <a:t>Infrastructure starting to emerge</a:t>
            </a:r>
          </a:p>
          <a:p>
            <a:pPr lvl="1"/>
            <a:r>
              <a:rPr lang="en-US" dirty="0" smtClean="0"/>
              <a:t>If article cites data (DOI!)</a:t>
            </a:r>
          </a:p>
          <a:p>
            <a:pPr lvl="1"/>
            <a:r>
              <a:rPr lang="en-US" dirty="0" smtClean="0"/>
              <a:t>If archive and/or journal leverages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06875"/>
            <a:ext cx="15811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4064000"/>
            <a:ext cx="11049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025" y="3387489"/>
            <a:ext cx="2980055" cy="28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prominent data archives?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sz="3200" dirty="0" err="1" smtClean="0"/>
              <a:t>openICPSR</a:t>
            </a:r>
            <a:endParaRPr lang="en-US" sz="3200" dirty="0" smtClean="0"/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3545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sz="3200" dirty="0" err="1" smtClean="0"/>
              <a:t>openICPSR</a:t>
            </a:r>
            <a:endParaRPr lang="en-US" sz="3200" dirty="0" smtClean="0"/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 (France)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 (Germany)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2547890"/>
            <a:ext cx="7887547" cy="36512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About 40% of data in economics journals is from restricted-access data sources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92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Journals ask Authors: Describe your Sources!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90832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7540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Consuming Transparency: View from the Journal Side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9"/>
            <a:ext cx="9144000" cy="910354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66330"/>
            <a:ext cx="12192000" cy="6582794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1941" y="2463522"/>
            <a:ext cx="11748117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opinions expressed in this presentation are solely the authors, and do not represent the views of the U.S. Census Bureau, the American Economic Association, the National Academies of Sciences, </a:t>
            </a:r>
            <a:br>
              <a:rPr lang="en-US" sz="2800" dirty="0" smtClean="0"/>
            </a:br>
            <a:r>
              <a:rPr lang="en-US" sz="2800" dirty="0" smtClean="0"/>
              <a:t>or any of the funding agencies. 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4341" y="2615922"/>
            <a:ext cx="11748117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But they </a:t>
            </a:r>
            <a:r>
              <a:rPr lang="en-US" sz="4000" u="sng" dirty="0" smtClean="0"/>
              <a:t>do</a:t>
            </a:r>
            <a:r>
              <a:rPr lang="en-US" sz="4000" dirty="0" smtClean="0"/>
              <a:t> rely on my experience as </a:t>
            </a:r>
            <a:br>
              <a:rPr lang="en-US" sz="4000" dirty="0" smtClean="0"/>
            </a:br>
            <a:r>
              <a:rPr lang="en-US" sz="4000" b="1" dirty="0" smtClean="0"/>
              <a:t>Data Editor for the American Economic Association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2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Reliability of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Second Bank of Third City credit card data 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US Census Bureau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41093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59279" y="4196443"/>
            <a:ext cx="7413171" cy="1980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0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2532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7859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0378" y="2688772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Solutions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7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1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6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14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this is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DataCite</a:t>
            </a:r>
            <a:r>
              <a:rPr lang="en-US" dirty="0" smtClean="0"/>
              <a:t> (DOI registrar for data)</a:t>
            </a:r>
          </a:p>
          <a:p>
            <a:r>
              <a:rPr lang="en-US" dirty="0" smtClean="0"/>
              <a:t>For instance,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api.datacite.org/dois/10.3886/E110681V1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Screenshot of </a:t>
            </a:r>
            <a:r>
              <a:rPr lang="en-US" dirty="0" err="1" smtClean="0"/>
              <a:t>DataCite</a:t>
            </a:r>
            <a:endParaRPr lang="en-US" dirty="0" smtClean="0"/>
          </a:p>
          <a:p>
            <a:r>
              <a:rPr lang="en-US" dirty="0" smtClean="0"/>
              <a:t>Screenshot of </a:t>
            </a:r>
            <a:r>
              <a:rPr lang="en-US" dirty="0" err="1" smtClean="0"/>
              <a:t>DataCite</a:t>
            </a:r>
            <a:r>
              <a:rPr lang="en-US" dirty="0" smtClean="0"/>
              <a:t> XML</a:t>
            </a:r>
          </a:p>
          <a:p>
            <a:r>
              <a:rPr lang="en-US" dirty="0" smtClean="0"/>
              <a:t>Screenshot of </a:t>
            </a:r>
            <a:r>
              <a:rPr lang="en-US" dirty="0" err="1" smtClean="0"/>
              <a:t>DataCite</a:t>
            </a:r>
            <a:r>
              <a:rPr lang="en-US" dirty="0" smtClean="0"/>
              <a:t> XML extract of </a:t>
            </a:r>
            <a:r>
              <a:rPr lang="en-US" dirty="0" err="1" smtClean="0"/>
              <a:t>rel</a:t>
            </a:r>
            <a:r>
              <a:rPr lang="en-US" dirty="0" smtClean="0"/>
              <a:t>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this is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1630136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DataCite</a:t>
            </a:r>
            <a:r>
              <a:rPr lang="en-US" dirty="0" smtClean="0"/>
              <a:t> (DOI registrar for data)</a:t>
            </a:r>
          </a:p>
          <a:p>
            <a:r>
              <a:rPr lang="en-US" dirty="0" smtClean="0"/>
              <a:t>For instance,</a:t>
            </a:r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api.datacite.org/dois/10.3886/E110681V1</a:t>
            </a:r>
            <a:r>
              <a:rPr lang="en-US" sz="20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84" y="1027906"/>
            <a:ext cx="5626389" cy="5473981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82" y="2845242"/>
            <a:ext cx="6284137" cy="1579811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4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encodes linkages (Dublin Core)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**</a:t>
            </a:r>
            <a:r>
              <a:rPr lang="en-US" b="1" dirty="0"/>
              <a:t>cites this deposit</a:t>
            </a:r>
            <a:r>
              <a:rPr lang="en-US" dirty="0"/>
              <a:t>**</a:t>
            </a:r>
            <a:br>
              <a:rPr lang="en-US" dirty="0"/>
            </a:br>
            <a:r>
              <a:rPr lang="en-US" dirty="0"/>
              <a:t>is cited by this deposit</a:t>
            </a:r>
          </a:p>
          <a:p>
            <a:r>
              <a:rPr lang="en-US" dirty="0" smtClean="0"/>
              <a:t>**</a:t>
            </a:r>
            <a:r>
              <a:rPr lang="en-US" b="1" dirty="0"/>
              <a:t>is supplemented by this deposit</a:t>
            </a:r>
            <a:r>
              <a:rPr lang="en-US" dirty="0"/>
              <a:t>**</a:t>
            </a:r>
            <a:br>
              <a:rPr lang="en-US" dirty="0"/>
            </a:br>
            <a:r>
              <a:rPr lang="en-US" dirty="0"/>
              <a:t>is a supplement to this </a:t>
            </a:r>
            <a:r>
              <a:rPr lang="en-US" dirty="0" smtClean="0"/>
              <a:t>deposit</a:t>
            </a:r>
          </a:p>
          <a:p>
            <a:r>
              <a:rPr lang="en-US" dirty="0" smtClean="0"/>
              <a:t>is </a:t>
            </a:r>
            <a:r>
              <a:rPr lang="en-US" dirty="0"/>
              <a:t>referenced by this deposit</a:t>
            </a:r>
            <a:br>
              <a:rPr lang="en-US" dirty="0"/>
            </a:br>
            <a:r>
              <a:rPr lang="en-US" dirty="0"/>
              <a:t>references this </a:t>
            </a:r>
            <a:r>
              <a:rPr lang="en-US" dirty="0" smtClean="0"/>
              <a:t>deposit</a:t>
            </a:r>
          </a:p>
          <a:p>
            <a:r>
              <a:rPr lang="en-US" dirty="0" smtClean="0"/>
              <a:t>is </a:t>
            </a:r>
            <a:r>
              <a:rPr lang="en-US" dirty="0"/>
              <a:t>previous version of this deposit</a:t>
            </a:r>
            <a:br>
              <a:rPr lang="en-US" dirty="0"/>
            </a:br>
            <a:r>
              <a:rPr lang="en-US" dirty="0"/>
              <a:t>is new version of this </a:t>
            </a:r>
            <a:r>
              <a:rPr lang="en-US" dirty="0" smtClean="0"/>
              <a:t>deposit</a:t>
            </a:r>
            <a:endParaRPr lang="en-US" dirty="0"/>
          </a:p>
          <a:p>
            <a:r>
              <a:rPr lang="en-US" dirty="0" smtClean="0"/>
              <a:t>documents </a:t>
            </a:r>
            <a:r>
              <a:rPr lang="en-US" dirty="0"/>
              <a:t>this deposit</a:t>
            </a:r>
            <a:br>
              <a:rPr lang="en-US" dirty="0"/>
            </a:br>
            <a:r>
              <a:rPr lang="en-US" dirty="0"/>
              <a:t>is documented by this </a:t>
            </a:r>
            <a:r>
              <a:rPr lang="en-US" dirty="0" smtClean="0"/>
              <a:t>deposit</a:t>
            </a:r>
            <a:endParaRPr lang="en-US" dirty="0"/>
          </a:p>
          <a:p>
            <a:r>
              <a:rPr lang="en-US" dirty="0" smtClean="0"/>
              <a:t>has </a:t>
            </a:r>
            <a:r>
              <a:rPr lang="en-US" dirty="0"/>
              <a:t>this deposit as part</a:t>
            </a:r>
            <a:br>
              <a:rPr lang="en-US" dirty="0"/>
            </a:br>
            <a:r>
              <a:rPr lang="en-US" dirty="0"/>
              <a:t>is part of this </a:t>
            </a:r>
            <a:r>
              <a:rPr lang="en-US" dirty="0" smtClean="0"/>
              <a:t>deposit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allows to demonstrate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Who uses your data?</a:t>
            </a:r>
          </a:p>
          <a:p>
            <a:r>
              <a:rPr lang="en-US" sz="4000" dirty="0" smtClean="0"/>
              <a:t>Who relies on your data</a:t>
            </a:r>
          </a:p>
          <a:p>
            <a:pPr lvl="1"/>
            <a:r>
              <a:rPr lang="en-US" sz="3600" dirty="0" smtClean="0"/>
              <a:t>Directly </a:t>
            </a:r>
            <a:br>
              <a:rPr lang="en-US" sz="3600" dirty="0" smtClean="0"/>
            </a:br>
            <a:r>
              <a:rPr lang="en-US" sz="3600" dirty="0" smtClean="0"/>
              <a:t>(original manuscript)</a:t>
            </a:r>
          </a:p>
          <a:p>
            <a:pPr lvl="1"/>
            <a:r>
              <a:rPr lang="en-US" sz="3600" dirty="0" smtClean="0"/>
              <a:t>Indirectly </a:t>
            </a:r>
            <a:br>
              <a:rPr lang="en-US" sz="3600" dirty="0" smtClean="0"/>
            </a:br>
            <a:r>
              <a:rPr lang="en-US" sz="3600" dirty="0" smtClean="0"/>
              <a:t>(citations of that manuscript)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7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leverage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Requires authors to cite </a:t>
            </a:r>
            <a:r>
              <a:rPr lang="en-US" dirty="0"/>
              <a:t>the data in the first place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Works easily with DOI </a:t>
            </a:r>
            <a:r>
              <a:rPr lang="en-US" dirty="0" smtClean="0"/>
              <a:t>(registries need to know about the data object)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Might work </a:t>
            </a:r>
            <a:r>
              <a:rPr lang="en-US" dirty="0" smtClean="0"/>
              <a:t>(in the future?) with Google Scholar, Web of Science</a:t>
            </a:r>
          </a:p>
        </p:txBody>
      </p:sp>
    </p:spTree>
    <p:extLst>
      <p:ext uri="{BB962C8B-B14F-4D97-AF65-F5344CB8AC3E}">
        <p14:creationId xmlns:p14="http://schemas.microsoft.com/office/powerpoint/2010/main" val="246217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0014" y="2088851"/>
            <a:ext cx="8331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Examples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(good and bad)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5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IPUMS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2" y="1541179"/>
            <a:ext cx="6932890" cy="5441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457200"/>
            <a:ext cx="9172575" cy="5943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5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4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9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4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86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0014" y="2088851"/>
            <a:ext cx="8331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Back to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“old days”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5619" y="1825625"/>
            <a:ext cx="4826761" cy="435133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65460" y="1825625"/>
            <a:ext cx="3595079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20" y="3425859"/>
            <a:ext cx="10632547" cy="76884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6400800" y="4461933"/>
            <a:ext cx="795867" cy="1447800"/>
          </a:xfrm>
          <a:prstGeom prst="straightConnector1">
            <a:avLst/>
          </a:prstGeom>
          <a:ln w="793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0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0014" y="2088851"/>
            <a:ext cx="8331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Recommendation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108543"/>
          </a:xfrm>
          <a:prstGeom prst="rect">
            <a:avLst/>
          </a:prstGeom>
          <a:solidFill>
            <a:schemeClr val="bg2"/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Start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Create bibliographic metadata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(DC, Schema.org, data.gov, DDI)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human-readable form</a:t>
            </a:r>
            <a:br>
              <a:rPr lang="en-US" sz="2800" b="1" dirty="0" smtClean="0"/>
            </a:br>
            <a:r>
              <a:rPr lang="en-US" sz="2800" dirty="0" smtClean="0"/>
              <a:t> (Suggested citations)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(citation managers)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37499" y="2379216"/>
            <a:ext cx="1660124" cy="328473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13895" y="2414726"/>
            <a:ext cx="2441359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Continue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Describe access</a:t>
            </a:r>
            <a:br>
              <a:rPr lang="en-US" sz="2800" b="1" dirty="0" smtClean="0"/>
            </a:br>
            <a:r>
              <a:rPr lang="en-US" sz="2800" dirty="0" smtClean="0"/>
              <a:t>(license, data use agreement, application procedure)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Describe persistence (future access)</a:t>
            </a:r>
            <a:br>
              <a:rPr lang="en-US" sz="2800" b="1" dirty="0" smtClean="0"/>
            </a:br>
            <a:r>
              <a:rPr lang="en-US" sz="2800" dirty="0" smtClean="0"/>
              <a:t> (Record schedule, archive policy)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(re3data.org)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216893" y="2379216"/>
            <a:ext cx="1180730" cy="1162974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96140" y="3175710"/>
            <a:ext cx="2787588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Follow up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documentation (what)</a:t>
            </a:r>
            <a:br>
              <a:rPr lang="en-US" sz="2800" b="1" dirty="0" smtClean="0"/>
            </a:br>
            <a:r>
              <a:rPr lang="en-US" sz="2800" dirty="0" smtClean="0"/>
              <a:t>(codebooks, summary stats)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Process documentation (how)</a:t>
            </a:r>
            <a:br>
              <a:rPr lang="en-US" sz="2800" b="1" dirty="0" smtClean="0"/>
            </a:br>
            <a:r>
              <a:rPr lang="en-US" sz="2800" dirty="0" smtClean="0"/>
              <a:t> (process flow, software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(DDI, SDMX, schema.org)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36489" y="2379216"/>
            <a:ext cx="861134" cy="1384916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69507" y="3894802"/>
            <a:ext cx="3417902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Improve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Use of common taxonomies</a:t>
            </a:r>
            <a:br>
              <a:rPr lang="en-US" sz="2800" b="1" dirty="0" smtClean="0"/>
            </a:br>
            <a:r>
              <a:rPr lang="en-US" sz="2800" dirty="0" smtClean="0"/>
              <a:t>(variable values, standards)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Implement APIs</a:t>
            </a:r>
            <a:br>
              <a:rPr lang="en-US" sz="2800" b="1" dirty="0" smtClean="0"/>
            </a:br>
            <a:r>
              <a:rPr lang="en-US" sz="2800" dirty="0" smtClean="0"/>
              <a:t> (live query, code submission)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(data.gov, others)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36489" y="2379216"/>
            <a:ext cx="861134" cy="2112885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198486" y="4658281"/>
            <a:ext cx="3417902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3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</a:t>
            </a:r>
            <a:r>
              <a:rPr lang="en-US" sz="5400" b="1" dirty="0">
                <a:solidFill>
                  <a:schemeClr val="bg1"/>
                </a:solidFill>
              </a:rPr>
              <a:t>: </a:t>
            </a:r>
            <a:r>
              <a:rPr lang="en-US" sz="5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hlinkClick r:id="rId2"/>
              </a:rPr>
              <a:t>10.5281/zenodo.3652080</a:t>
            </a:r>
            <a:r>
              <a:rPr lang="en-US" sz="5400" b="1" dirty="0" smtClean="0">
                <a:solidFill>
                  <a:schemeClr val="bg1"/>
                </a:solidFill>
              </a:rPr>
              <a:t>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smtClean="0">
                <a:hlinkClick r:id="rId3"/>
              </a:rPr>
              <a:t>https://</a:t>
            </a:r>
            <a:br>
              <a:rPr lang="en-US" sz="4400" smtClean="0">
                <a:hlinkClick r:id="rId3"/>
              </a:rPr>
            </a:br>
            <a:r>
              <a:rPr lang="en-US" sz="4400" smtClean="0">
                <a:hlinkClick r:id="rId3"/>
              </a:rPr>
              <a:t>social-science</a:t>
            </a:r>
            <a:r>
              <a:rPr lang="en-US" sz="4400" dirty="0" smtClean="0">
                <a:hlinkClick r:id="rId3"/>
              </a:rPr>
              <a:t/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78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makes wide use of public-use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26003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should be easy!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9936</TotalTime>
  <Words>1299</Words>
  <Application>Microsoft Office PowerPoint</Application>
  <PresentationFormat>Widescreen</PresentationFormat>
  <Paragraphs>259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Arial</vt:lpstr>
      <vt:lpstr>Century</vt:lpstr>
      <vt:lpstr>Calibri Light</vt:lpstr>
      <vt:lpstr>Office Theme</vt:lpstr>
      <vt:lpstr>Consuming Transparency: View from the Journal Side</vt:lpstr>
      <vt:lpstr>Consuming Transparency: View from the Journal Side</vt:lpstr>
      <vt:lpstr>Efficiency of scholary discourse?</vt:lpstr>
      <vt:lpstr>PowerPoint Presentation</vt:lpstr>
      <vt:lpstr>Efficiency of scholary discourse!</vt:lpstr>
      <vt:lpstr>PowerPoint Presentation</vt:lpstr>
      <vt:lpstr>Economics makes wide use of public-use data</vt:lpstr>
      <vt:lpstr>This should be easy!</vt:lpstr>
      <vt:lpstr>Problems with Data Citations</vt:lpstr>
      <vt:lpstr>PowerPoint Presentation</vt:lpstr>
      <vt:lpstr>Emerging citation infrastructure</vt:lpstr>
      <vt:lpstr>Why do journals like “supplemental ZIP files” and affiliated repositories? </vt:lpstr>
      <vt:lpstr>What are the characteristics of prominent data archives? </vt:lpstr>
      <vt:lpstr>Evolving Journal and Data Infrastructure</vt:lpstr>
      <vt:lpstr>Evolving Journal and Data Infrastructure</vt:lpstr>
      <vt:lpstr>Evolving Journal and Data Infrastructure</vt:lpstr>
      <vt:lpstr>Evolving Journal and Data Infrastructure</vt:lpstr>
      <vt:lpstr>Starts with Data Citations</vt:lpstr>
      <vt:lpstr>Evolving Journal and Data Infrastructure</vt:lpstr>
      <vt:lpstr>Why are data citations not enough?</vt:lpstr>
      <vt:lpstr>Verifying Reliability of Data Sources</vt:lpstr>
      <vt:lpstr>Data Availability Statements (DAS)</vt:lpstr>
      <vt:lpstr>Data Availability Statements</vt:lpstr>
      <vt:lpstr>Current efforts at the AEA</vt:lpstr>
      <vt:lpstr>AEA “Data Availability Policy” (2019)</vt:lpstr>
      <vt:lpstr>Evolving Journal and Data Infrastructure</vt:lpstr>
      <vt:lpstr>Evolving Journal and Data Infrastructure</vt:lpstr>
      <vt:lpstr>PowerPoint Presentation</vt:lpstr>
      <vt:lpstr>Action: Data citations and metadata</vt:lpstr>
      <vt:lpstr>FAIR data principles rely on metadata</vt:lpstr>
      <vt:lpstr>FAIR data principles rely on metadata</vt:lpstr>
      <vt:lpstr>FAIR data principles rely on metadata</vt:lpstr>
      <vt:lpstr>… and findability relies on metadata</vt:lpstr>
      <vt:lpstr>PowerPoint Presentation</vt:lpstr>
      <vt:lpstr>Behind this is metadata</vt:lpstr>
      <vt:lpstr>Behind this is metadata</vt:lpstr>
      <vt:lpstr>Metadata encodes linkages (Dublin Core)</vt:lpstr>
      <vt:lpstr>Linkage allows to demonstrate value</vt:lpstr>
      <vt:lpstr>How to leverage this?</vt:lpstr>
      <vt:lpstr>PowerPoint Presentation</vt:lpstr>
      <vt:lpstr>Example 1: OECD</vt:lpstr>
      <vt:lpstr>Example 1: OECD</vt:lpstr>
      <vt:lpstr>Example 1: OECD</vt:lpstr>
      <vt:lpstr>Example 2: IPUMS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Richer metadata, more transparency</vt:lpstr>
      <vt:lpstr>PowerPoint Presentation</vt:lpstr>
      <vt:lpstr>Recommendation</vt:lpstr>
      <vt:lpstr>Recommendation</vt:lpstr>
      <vt:lpstr>Recommendation</vt:lpstr>
      <vt:lpstr>Recommendation</vt:lpstr>
      <vt:lpstr>PowerPoint Presentation</vt:lpstr>
      <vt:lpstr>Social science “guild”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Consuming Transparency: View from the Journal Side</dc:title>
  <dc:creator>Lars Vilhuber</dc:creator>
  <cp:lastModifiedBy>Lars Vilhuber</cp:lastModifiedBy>
  <cp:revision>347</cp:revision>
  <dcterms:created xsi:type="dcterms:W3CDTF">2016-11-26T21:09:30Z</dcterms:created>
  <dcterms:modified xsi:type="dcterms:W3CDTF">2020-02-06T19:48:27Z</dcterms:modified>
</cp:coreProperties>
</file>